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3" r:id="rId3"/>
    <p:sldId id="256" r:id="rId4"/>
    <p:sldId id="274" r:id="rId5"/>
    <p:sldId id="267" r:id="rId6"/>
    <p:sldId id="262" r:id="rId7"/>
    <p:sldId id="259" r:id="rId8"/>
    <p:sldId id="270" r:id="rId9"/>
    <p:sldId id="258" r:id="rId10"/>
    <p:sldId id="263" r:id="rId11"/>
    <p:sldId id="257" r:id="rId12"/>
    <p:sldId id="260" r:id="rId13"/>
    <p:sldId id="266" r:id="rId14"/>
    <p:sldId id="261" r:id="rId15"/>
    <p:sldId id="264" r:id="rId16"/>
    <p:sldId id="265" r:id="rId17"/>
    <p:sldId id="268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535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814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91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237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59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59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335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237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811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45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F8749-C214-4558-9453-B9D86219D31E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90717-BD3C-4F14-8F93-480B4EE7F2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445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pirogue-hotel.com/components/com_joomdiap/jd_originals/F4B88A7B2DE3-1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facebook.com/video/video.php?v=1015019529598852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7" Type="http://schemas.openxmlformats.org/officeDocument/2006/relationships/hyperlink" Target="http://www.chinci.com/travel/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ravelmadagascar.org/PLANNING/surf-windsurf.html" TargetMode="External"/><Relationship Id="rId5" Type="http://schemas.openxmlformats.org/officeDocument/2006/relationships/hyperlink" Target="http://www.mada-surfari.com/eng/surf/surf.php/" TargetMode="External"/><Relationship Id="rId4" Type="http://schemas.openxmlformats.org/officeDocument/2006/relationships/hyperlink" Target="http://www.lowpressure.co.uk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blog.myweather.com/wp-content/uploads/2012-02-13HurricaneMadagascar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0075" y="23949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Mahambo, Madagascar 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  <a:latin typeface="Maiandra GD" pitchFamily="34" charset="0"/>
            </a:endParaRPr>
          </a:p>
        </p:txBody>
      </p:sp>
      <p:pic>
        <p:nvPicPr>
          <p:cNvPr id="2050" name="Picture 2" descr="http://www.pirogue-hotel.com/images/stories/situation-decouverte/carte-madagascar1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2876550" cy="487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masombahiny.com/Map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185851"/>
            <a:ext cx="3981450" cy="312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9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lh3.ggpht.com/-nEcBeOQLkis/SUlG-k-vZBI/AAAAAAAACF0/NKPw5myWksI/P100070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019"/>
            <a:ext cx="9144000" cy="6107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19400" y="639727"/>
            <a:ext cx="312419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Swell</a:t>
            </a:r>
          </a:p>
          <a:p>
            <a:pPr algn="ctr"/>
            <a:endParaRPr lang="en-US" sz="2800" dirty="0" smtClean="0">
              <a:solidFill>
                <a:schemeClr val="tx2">
                  <a:lumMod val="60000"/>
                  <a:lumOff val="40000"/>
                </a:schemeClr>
              </a:solidFill>
              <a:latin typeface="Maiandra GD" pitchFamily="34" charset="0"/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12-14 foot waves</a:t>
            </a:r>
            <a:endParaRPr lang="en-US" dirty="0">
              <a:solidFill>
                <a:schemeClr val="bg1"/>
              </a:solidFill>
              <a:latin typeface="Maiandra GD" pitchFamily="34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981200"/>
            <a:ext cx="7143750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50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irogue-hotel.com/images/stories/accueil/exterieur-pirogue1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0000"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62350" y="679269"/>
            <a:ext cx="2019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Swell </a:t>
            </a:r>
            <a:r>
              <a:rPr lang="en-US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Period</a:t>
            </a:r>
          </a:p>
          <a:p>
            <a:endParaRPr lang="en-US" sz="240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Maiandra GD" pitchFamily="34" charset="0"/>
              </a:rPr>
              <a:t>15-16 seconds</a:t>
            </a:r>
            <a:endParaRPr lang="en-US" sz="1600" dirty="0">
              <a:solidFill>
                <a:schemeClr val="bg1"/>
              </a:solidFill>
              <a:latin typeface="Maiandra GD" pitchFamily="34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96" y="1905000"/>
            <a:ext cx="7143750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43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farm4.static.flickr.com/3062/2552735149_5c333b9b1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6000" contras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" y="105171"/>
            <a:ext cx="9091833" cy="649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43200" y="242539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Maiandra GD" pitchFamily="34" charset="0"/>
              </a:rPr>
              <a:t>Traveling</a:t>
            </a:r>
            <a:endParaRPr lang="en-US" sz="4000" dirty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33600" y="1676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6631" y="1219200"/>
            <a:ext cx="3663369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Surfers:</a:t>
            </a:r>
          </a:p>
          <a:p>
            <a:pPr algn="ctr"/>
            <a:endParaRPr lang="en-US" sz="2000" dirty="0" smtClean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January - March</a:t>
            </a:r>
          </a:p>
          <a:p>
            <a:pPr algn="ctr"/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/>
            </a:r>
            <a:b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</a:b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A gun (or semi-gun) and </a:t>
            </a:r>
            <a:r>
              <a:rPr lang="en-US" sz="2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short board 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are the right equipment. </a:t>
            </a:r>
            <a:endParaRPr lang="en-US" sz="2000" dirty="0" smtClean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/>
            <a:endParaRPr lang="en-US" sz="2000" dirty="0" smtClean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Surf shops do not exist. </a:t>
            </a:r>
          </a:p>
          <a:p>
            <a:pPr algn="ctr"/>
            <a:endParaRPr lang="en-US" sz="2000" dirty="0" smtClean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Bring extras boards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, leash, wax and ding repair </a:t>
            </a:r>
            <a:r>
              <a:rPr lang="en-US" sz="2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kits. Booties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, helmet and spring suit are not extras stuffs due to the </a:t>
            </a:r>
            <a:r>
              <a:rPr lang="en-US" sz="2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reef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00600" y="1274020"/>
            <a:ext cx="419100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Vacationers:</a:t>
            </a:r>
          </a:p>
          <a:p>
            <a:pPr algn="ctr"/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October 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Newark 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to Tamatave </a:t>
            </a:r>
            <a:b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</a:b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Sun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Oct 7  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- Tue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Oct 16 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/>
            </a:r>
            <a:b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</a:b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1 Ticket: Roundtrip </a:t>
            </a:r>
            <a:b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</a:b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Traveler 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1: Adult $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7,943.40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Hotel: $350.00 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Continental Breakfast: $50.00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Cost to fly boards: $400.00 per board, roundtrip. 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Total: $8743.00</a:t>
            </a:r>
          </a:p>
          <a:p>
            <a:endParaRPr lang="en-US" sz="2000" dirty="0" smtClean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 </a:t>
            </a:r>
            <a:endParaRPr lang="en-US" sz="2000" dirty="0" smtClean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/>
            </a:r>
            <a:b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</a:br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49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09" y="59715"/>
            <a:ext cx="48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Hotel La Pirogue </a:t>
            </a:r>
            <a:endParaRPr lang="en-US" sz="4000" dirty="0">
              <a:solidFill>
                <a:schemeClr val="tx2">
                  <a:lumMod val="60000"/>
                  <a:lumOff val="40000"/>
                </a:schemeClr>
              </a:solidFill>
              <a:latin typeface="Maiandra GD" pitchFamily="34" charset="0"/>
            </a:endParaRPr>
          </a:p>
        </p:txBody>
      </p:sp>
      <p:pic>
        <p:nvPicPr>
          <p:cNvPr id="4098" name="Picture 2" descr="Le Bar et la table de billard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18359"/>
            <a:ext cx="241935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back.opodo.orchestra-platform.com/admin/TS/fckUserFiles/Image/SECRETS%20DU%20MONDE/MADAGASCAR/LA%20PIROGUE/bungalow-pirogue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071" y="444138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CB_Image" descr="http://www.pirogue-hotel.com/components/com_joomdiap/jd_originals/2F159283DD5A-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74" y="3581400"/>
            <a:ext cx="4876800" cy="3118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990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edia-cdn.tripadvisor.com/media/photo-s/01/7f/bf/0b/the-yar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0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557" y="0"/>
            <a:ext cx="9171557" cy="687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091331"/>
              </p:ext>
            </p:extLst>
          </p:nvPr>
        </p:nvGraphicFramePr>
        <p:xfrm>
          <a:off x="1147461" y="744756"/>
          <a:ext cx="6821520" cy="5380819"/>
        </p:xfrm>
        <a:graphic>
          <a:graphicData uri="http://schemas.openxmlformats.org/drawingml/2006/table">
            <a:tbl>
              <a:tblPr/>
              <a:tblGrid>
                <a:gridCol w="3410760"/>
                <a:gridCol w="3410760"/>
              </a:tblGrid>
              <a:tr h="476432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rebuchet MS"/>
                        </a:rPr>
                        <a:t>Designation</a:t>
                      </a:r>
                      <a:endParaRPr lang="en-US" sz="2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effectLst/>
                        <a:latin typeface="Trebuchet MS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rebuchet MS"/>
                        </a:rPr>
                        <a:t>Price</a:t>
                      </a:r>
                      <a:endParaRPr lang="en-US" sz="2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effectLst/>
                        <a:latin typeface="Trebuchet MS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147">
                <a:tc>
                  <a:txBody>
                    <a:bodyPr/>
                    <a:lstStyle/>
                    <a:p>
                      <a:pPr algn="l"/>
                      <a:r>
                        <a:rPr lang="fr-FR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Small</a:t>
                      </a:r>
                      <a:r>
                        <a:rPr lang="fr-FR" sz="2000" b="1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Room </a:t>
                      </a:r>
                      <a:r>
                        <a:rPr lang="fr-FR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(1-2 </a:t>
                      </a:r>
                      <a:r>
                        <a:rPr lang="fr-FR" sz="20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pers.)</a:t>
                      </a:r>
                      <a:br>
                        <a:rPr lang="fr-FR" sz="20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</a:br>
                      <a:endParaRPr lang="fr-FR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$ 25.00</a:t>
                      </a:r>
                      <a:endParaRPr lang="en-US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132">
                <a:tc>
                  <a:txBody>
                    <a:bodyPr/>
                    <a:lstStyle/>
                    <a:p>
                      <a:pPr algn="l"/>
                      <a:r>
                        <a:rPr lang="fr-FR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Grand</a:t>
                      </a:r>
                      <a:r>
                        <a:rPr lang="fr-FR" sz="2000" b="1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</a:t>
                      </a:r>
                      <a:r>
                        <a:rPr lang="fr-FR" sz="2000" b="1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Chamber</a:t>
                      </a:r>
                      <a:r>
                        <a:rPr lang="fr-FR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</a:t>
                      </a:r>
                      <a:r>
                        <a:rPr lang="fr-FR" sz="20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(1-2 pers.)</a:t>
                      </a:r>
                      <a:br>
                        <a:rPr lang="fr-FR" sz="20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</a:br>
                      <a:endParaRPr lang="fr-FR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$</a:t>
                      </a:r>
                      <a:r>
                        <a:rPr lang="en-US" sz="20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35.00 </a:t>
                      </a:r>
                      <a:endParaRPr lang="en-US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9306">
                <a:tc>
                  <a:txBody>
                    <a:bodyPr/>
                    <a:lstStyle/>
                    <a:p>
                      <a:pPr algn="l"/>
                      <a:r>
                        <a:rPr lang="fr-FR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Standard</a:t>
                      </a:r>
                      <a:r>
                        <a:rPr lang="fr-FR" sz="2000" b="1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</a:t>
                      </a:r>
                      <a:r>
                        <a:rPr lang="fr-FR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Bungalow </a:t>
                      </a:r>
                      <a:r>
                        <a:rPr lang="fr-FR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(1-2 </a:t>
                      </a:r>
                      <a:r>
                        <a:rPr lang="fr-FR" sz="20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pers.) </a:t>
                      </a:r>
                      <a:br>
                        <a:rPr lang="fr-FR" sz="20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</a:br>
                      <a:endParaRPr lang="fr-FR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$</a:t>
                      </a:r>
                      <a:r>
                        <a:rPr lang="en-US" sz="20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43.00</a:t>
                      </a:r>
                      <a:endParaRPr lang="en-US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132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Bungalow </a:t>
                      </a:r>
                      <a:r>
                        <a:rPr lang="en-US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-</a:t>
                      </a:r>
                      <a:r>
                        <a:rPr lang="en-US" sz="2000" b="1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Family</a:t>
                      </a:r>
                      <a:r>
                        <a:rPr lang="en-US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</a:t>
                      </a:r>
                      <a:r>
                        <a:rPr lang="en-US" sz="20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(1-4 pers.) </a:t>
                      </a: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$</a:t>
                      </a:r>
                      <a:r>
                        <a:rPr lang="en-US" sz="20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62.00</a:t>
                      </a:r>
                      <a:endParaRPr lang="en-US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132">
                <a:tc>
                  <a:txBody>
                    <a:bodyPr/>
                    <a:lstStyle/>
                    <a:p>
                      <a:pPr algn="l"/>
                      <a:r>
                        <a:rPr lang="fr-FR" sz="2000" b="1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Deluxe</a:t>
                      </a:r>
                      <a:r>
                        <a:rPr lang="fr-FR" sz="2000" b="1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</a:t>
                      </a:r>
                      <a:r>
                        <a:rPr lang="fr-FR" sz="2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Bungalow </a:t>
                      </a:r>
                      <a:r>
                        <a:rPr lang="fr-FR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(1-4 </a:t>
                      </a:r>
                      <a:r>
                        <a:rPr lang="fr-FR" sz="20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pers.) </a:t>
                      </a: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$</a:t>
                      </a:r>
                      <a:r>
                        <a:rPr lang="en-US" sz="20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135.00</a:t>
                      </a:r>
                      <a:endParaRPr lang="en-US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769"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Continental Breakfast </a:t>
                      </a:r>
                      <a:endParaRPr lang="en-US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$ 5.00</a:t>
                      </a:r>
                      <a:endParaRPr lang="en-US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769"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American</a:t>
                      </a:r>
                      <a:r>
                        <a:rPr lang="en-US" sz="20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 Breakfast</a:t>
                      </a:r>
                      <a:endParaRPr lang="en-US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Maiandra GD" pitchFamily="34" charset="0"/>
                        </a:rPr>
                        <a:t>$ 6.00</a:t>
                      </a:r>
                      <a:endParaRPr lang="en-US" sz="20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Maiandra GD" pitchFamily="34" charset="0"/>
                      </a:endParaRPr>
                    </a:p>
                  </a:txBody>
                  <a:tcPr marL="23243" marR="23243" marT="23243" marB="23243" anchor="ctr">
                    <a:lnL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9C9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097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2.bp.blogspot.com/_jPScCfJWxes/TK31CDVqVCI/AAAAAAAADL4/fZq16SeVEs8/s1600/Sunse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8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" y="1104577"/>
            <a:ext cx="9144000" cy="514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1693817"/>
            <a:ext cx="491120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For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beginners and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intermediate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It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is the only Surfing School in Madagascar providing professional gear and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staff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1" y="609720"/>
            <a:ext cx="5230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Mahambo Beach Surfing Lessons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</p:txBody>
      </p:sp>
      <p:pic>
        <p:nvPicPr>
          <p:cNvPr id="12290" name="Picture 2" descr="http://a8.sphotos.ak.fbcdn.net/hphotos-ak-ash4/377126_10150447443353525_84667283524_8686090_1065063352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693" y="381000"/>
            <a:ext cx="3590536" cy="238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sphotos.xx.fbcdn.net/hphotos-snc7/400020_10150447408633525_84667283524_8685813_986170089_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682859"/>
            <a:ext cx="3962400" cy="263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4177" y="4191000"/>
            <a:ext cx="426937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Surf instructors are member of the ISA (International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 Surfing  Association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), and local beach guards are fully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trained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  <a:latin typeface="Maiandra GD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70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3.bp.blogspot.com/-Cs8oHf3NY5U/TmdvOpKLLFI/AAAAAAAAAUE/q7_cxV4-t6Y/s1600/DSC0163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1000" contrast="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95400" y="3105835"/>
            <a:ext cx="6629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4"/>
              </a:rPr>
              <a:t>http://www.facebook.com/video/video.php?v=10150195295988524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26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svocelot.com/images/NosyKomba03_CM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7000" contras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6" y="685800"/>
            <a:ext cx="9144000" cy="567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47800" y="2209800"/>
            <a:ext cx="6261458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hlinkClick r:id="rId4"/>
              </a:rPr>
              <a:t>http://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4"/>
              </a:rPr>
              <a:t>www.lowpressure.co.uk</a:t>
            </a:r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hlinkClick r:id="rId5"/>
              </a:rPr>
              <a:t>http://www.mada-surfari.com/eng/surf/surf.php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5"/>
              </a:rPr>
              <a:t>/</a:t>
            </a:r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www.travelmadagascar.org/PLANNING/surf-windsurf.html</a:t>
            </a:r>
            <a:endParaRPr lang="en-US" dirty="0" smtClean="0"/>
          </a:p>
          <a:p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hlinkClick r:id="rId7"/>
              </a:rPr>
              <a:t>http://www.chinci.com/travel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7"/>
              </a:rPr>
              <a:t>/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05200" y="1066800"/>
            <a:ext cx="13324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Sources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10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hambo, Toamasina, Madagascar - Google Maps - Windows Internet Explor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26022"/>
          <a:stretch/>
        </p:blipFill>
        <p:spPr>
          <a:xfrm>
            <a:off x="228600" y="855648"/>
            <a:ext cx="8763000" cy="554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3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tatic.panoramio.com/photos/original/177254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6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410084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Weather Patterns</a:t>
            </a:r>
            <a:endParaRPr lang="en-US" sz="4000" dirty="0">
              <a:solidFill>
                <a:schemeClr val="tx2">
                  <a:lumMod val="40000"/>
                  <a:lumOff val="60000"/>
                </a:schemeClr>
              </a:solidFill>
              <a:latin typeface="Maiandra G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600200"/>
            <a:ext cx="8305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October </a:t>
            </a:r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is the sunniest </a:t>
            </a: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with an average temperature of </a:t>
            </a:r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73.2 </a:t>
            </a: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°</a:t>
            </a:r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F. </a:t>
            </a:r>
          </a:p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July </a:t>
            </a: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is coldest with an average temperature of </a:t>
            </a:r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69.12 </a:t>
            </a: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°</a:t>
            </a:r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F.</a:t>
            </a:r>
            <a:endParaRPr lang="en-US" sz="2000" dirty="0">
              <a:solidFill>
                <a:schemeClr val="tx2">
                  <a:lumMod val="40000"/>
                  <a:lumOff val="60000"/>
                </a:schemeClr>
              </a:solidFill>
              <a:latin typeface="Maiandra GD" pitchFamily="34" charset="0"/>
            </a:endParaRPr>
          </a:p>
          <a:p>
            <a:pPr algn="ctr">
              <a:lnSpc>
                <a:spcPct val="150000"/>
              </a:lnSpc>
            </a:pPr>
            <a:endParaRPr lang="en-US" sz="2000" dirty="0">
              <a:solidFill>
                <a:schemeClr val="tx2">
                  <a:lumMod val="40000"/>
                  <a:lumOff val="60000"/>
                </a:schemeClr>
              </a:solidFill>
              <a:latin typeface="Maiandra GD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Maiandra GD" pitchFamily="34" charset="0"/>
              </a:rPr>
              <a:t>The wet season has a rainfall peak around </a:t>
            </a:r>
            <a:r>
              <a:rPr lang="en-US" sz="2000" dirty="0" smtClean="0">
                <a:solidFill>
                  <a:schemeClr val="bg1"/>
                </a:solidFill>
                <a:latin typeface="Maiandra GD" pitchFamily="34" charset="0"/>
              </a:rPr>
              <a:t>January, but this is also the warmest month, with an average temperature of 79.5</a:t>
            </a:r>
            <a:r>
              <a:rPr lang="en-US" sz="2000" dirty="0">
                <a:solidFill>
                  <a:schemeClr val="bg1"/>
                </a:solidFill>
                <a:latin typeface="Maiandra GD" pitchFamily="34" charset="0"/>
              </a:rPr>
              <a:t> °F</a:t>
            </a:r>
            <a:r>
              <a:rPr lang="en-US" sz="2000" dirty="0" smtClean="0">
                <a:solidFill>
                  <a:schemeClr val="bg1"/>
                </a:solidFill>
                <a:latin typeface="Maiandra GD" pitchFamily="34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Maiandra GD" pitchFamily="34" charset="0"/>
              </a:rPr>
              <a:t>T</a:t>
            </a:r>
            <a:r>
              <a:rPr lang="en-US" sz="2000" dirty="0" smtClean="0">
                <a:solidFill>
                  <a:schemeClr val="bg1"/>
                </a:solidFill>
                <a:latin typeface="Maiandra GD" pitchFamily="34" charset="0"/>
              </a:rPr>
              <a:t>he </a:t>
            </a:r>
            <a:r>
              <a:rPr lang="en-US" sz="2000" dirty="0">
                <a:solidFill>
                  <a:schemeClr val="bg1"/>
                </a:solidFill>
                <a:latin typeface="Maiandra GD" pitchFamily="34" charset="0"/>
              </a:rPr>
              <a:t>dry season is around the month of June</a:t>
            </a: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. </a:t>
            </a:r>
            <a:endParaRPr lang="en-US" sz="2000" dirty="0" smtClean="0">
              <a:solidFill>
                <a:schemeClr val="tx2">
                  <a:lumMod val="40000"/>
                  <a:lumOff val="60000"/>
                </a:schemeClr>
              </a:solidFill>
              <a:latin typeface="Maiandra GD" pitchFamily="34" charset="0"/>
            </a:endParaRPr>
          </a:p>
          <a:p>
            <a:pPr algn="ctr">
              <a:lnSpc>
                <a:spcPct val="150000"/>
              </a:lnSpc>
            </a:pPr>
            <a:endParaRPr lang="en-US" sz="2000" dirty="0">
              <a:solidFill>
                <a:schemeClr val="tx2">
                  <a:lumMod val="40000"/>
                  <a:lumOff val="60000"/>
                </a:schemeClr>
              </a:solidFill>
              <a:latin typeface="Maiandra GD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Mahambo </a:t>
            </a: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has no distinct temperature seasons, the temperature is </a:t>
            </a:r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somewhat </a:t>
            </a: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constant during the </a:t>
            </a:r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year, temperatures </a:t>
            </a:r>
            <a:r>
              <a:rPr lang="en-US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drop sharply at night</a:t>
            </a:r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Maiandra GD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920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eather, forecasts, history, risks in Mahambo, Toamasina, Madagascar - Chinci.com - Windows Internet Explor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0" t="8844" r="3000" b="9082"/>
          <a:stretch/>
        </p:blipFill>
        <p:spPr>
          <a:xfrm>
            <a:off x="1828800" y="1066800"/>
            <a:ext cx="5897880" cy="56831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9242" y="424934"/>
            <a:ext cx="2136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Temperature</a:t>
            </a:r>
            <a:endParaRPr lang="en-US" sz="2800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99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offshoreodysseys.com/owners/log_images/madagascar3/madagascar_kristin_wave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4000" contras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4" y="838200"/>
            <a:ext cx="9120883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Weather, forecasts, history, risks in Mahambo, Toamasina, Madagascar - Chinci.com - Windows Internet Explorer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7" t="15349"/>
          <a:stretch/>
        </p:blipFill>
        <p:spPr>
          <a:xfrm>
            <a:off x="1650946" y="1142999"/>
            <a:ext cx="6121454" cy="55571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2393" y="383177"/>
            <a:ext cx="4746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Rain, Sunshine, Frost in Mahambo</a:t>
            </a:r>
          </a:p>
        </p:txBody>
      </p:sp>
    </p:spTree>
    <p:extLst>
      <p:ext uri="{BB962C8B-B14F-4D97-AF65-F5344CB8AC3E}">
        <p14:creationId xmlns:p14="http://schemas.microsoft.com/office/powerpoint/2010/main" val="127018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34050" y="222065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Cyclones</a:t>
            </a:r>
            <a:r>
              <a:rPr lang="en-US" sz="4400" dirty="0" smtClean="0">
                <a:latin typeface="Maiandra GD" pitchFamily="34" charset="0"/>
              </a:rPr>
              <a:t> </a:t>
            </a:r>
            <a:endParaRPr lang="en-US" sz="4400" dirty="0">
              <a:latin typeface="Maiandra GD" pitchFamily="34" charset="0"/>
            </a:endParaRPr>
          </a:p>
        </p:txBody>
      </p:sp>
      <p:pic>
        <p:nvPicPr>
          <p:cNvPr id="5" name="Picture 2" descr="Cyclone Giovann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436522"/>
            <a:ext cx="4191000" cy="321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ifrc.org/PageFiles/63565/p15671_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381000"/>
            <a:ext cx="4875031" cy="262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9043" y="3962400"/>
            <a:ext cx="44710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L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ate 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January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– March is cyclone season</a:t>
            </a:r>
          </a:p>
          <a:p>
            <a:pPr algn="ctr"/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/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Cyclone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Zone: Extremely 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High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Occurrence</a:t>
            </a:r>
          </a:p>
          <a:p>
            <a:pPr algn="ctr"/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(Risk factor 10 out of 10)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 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81600" y="1011102"/>
            <a:ext cx="37719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A 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system of winds that rotates about a center of low atmospheric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pressure, 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usually accompanied by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stormy weather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.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They circulate 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counterclockwise in the Northern Hemisphere and clockwise in the Southern Hemisphere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.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0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ourismemada.com/wp-content/uploads/2011/06/Analanjirofo-Mahambo_surf_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8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59162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920162" y="1295400"/>
            <a:ext cx="5174019" cy="1688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Average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sea temperature: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80.6°C 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/>
            </a:r>
            <a:b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</a:b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Maximum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sea temperature: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87.8°F 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/>
            </a:r>
            <a:b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</a:b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Minimum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sea temperature: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aiandra GD" pitchFamily="34" charset="0"/>
              </a:rPr>
              <a:t>73.4°F  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  <a:latin typeface="Maiandra GD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4981" y="429178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Maiandra GD" pitchFamily="34" charset="0"/>
              </a:rPr>
              <a:t>Water Temperatures </a:t>
            </a:r>
            <a:endParaRPr lang="en-US" sz="3600" dirty="0">
              <a:solidFill>
                <a:schemeClr val="bg1"/>
              </a:solidFill>
              <a:latin typeface="Maiandra GD" pitchFamily="34" charset="0"/>
            </a:endParaRPr>
          </a:p>
        </p:txBody>
      </p:sp>
      <p:pic>
        <p:nvPicPr>
          <p:cNvPr id="8198" name="Picture 6" descr="http://essayweb.net/geology/quicknotes/images/thermohaline_circ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7" t="18092" r="428"/>
          <a:stretch/>
        </p:blipFill>
        <p:spPr bwMode="auto">
          <a:xfrm>
            <a:off x="976880" y="3048000"/>
            <a:ext cx="7060581" cy="361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84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edia-cdn.tripadvisor.com/media/photo-s/01/e8/f8/88/main-bar-lounge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6000" contras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1718"/>
            <a:ext cx="9144000" cy="608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191000" y="1377077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 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Best time to go is cyclone season, benefiting from the cyclone swells</a:t>
            </a:r>
          </a:p>
          <a:p>
            <a:pPr algn="ctr"/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November—April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 </a:t>
            </a:r>
          </a:p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Direction: Right</a:t>
            </a:r>
          </a:p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Height: 12 ft. - 25ft</a:t>
            </a:r>
          </a:p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Average: 3ft.- 5ft 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Bottom: Reef</a:t>
            </a:r>
          </a:p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Dangers: Sharks </a:t>
            </a:r>
          </a:p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Best wind direction: Northeast East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Long, Hollow swell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  <a:p>
            <a:pPr algn="ctr"/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Normal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length: Short (50m)</a:t>
            </a:r>
          </a:p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Frequency: Very consistent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09900" y="387531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aiandra GD" pitchFamily="34" charset="0"/>
              </a:rPr>
              <a:t>Swell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  <a:latin typeface="Maiandra GD" pitchFamily="34" charset="0"/>
            </a:endParaRPr>
          </a:p>
        </p:txBody>
      </p:sp>
      <p:pic>
        <p:nvPicPr>
          <p:cNvPr id="9" name="Picture 2" descr="http://cache1.asset-cache.net/xc/119680380.jpg?v=1&amp;c=IWSAsset&amp;k=2&amp;d=A7B69CF049AC9005FE51C15AAA2FB7D0E4467B00E36506A6CE4D9C428B780D1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55" y="1828800"/>
            <a:ext cx="3905419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33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media-cdn.tripadvisor.com/media/photo-s/01/e8/f8/8d/sunrise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8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717"/>
            <a:ext cx="9135291" cy="607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0" y="8382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Wind direction</a:t>
            </a:r>
            <a:endParaRPr lang="en-US" sz="2800" dirty="0">
              <a:solidFill>
                <a:schemeClr val="bg1"/>
              </a:solidFill>
              <a:latin typeface="Maiandra GD" pitchFamily="34" charset="0"/>
            </a:endParaRPr>
          </a:p>
        </p:txBody>
      </p:sp>
      <p:pic>
        <p:nvPicPr>
          <p:cNvPr id="10244" name="Picture 4" descr="http://cdn.magicseaweed.com/gfs/750/47-1329112800-WMA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70" y="1752600"/>
            <a:ext cx="7143750" cy="417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211252"/>
            <a:ext cx="47625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51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354</Words>
  <Application>Microsoft Office PowerPoint</Application>
  <PresentationFormat>On-screen Show (4:3)</PresentationFormat>
  <Paragraphs>91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Mahambo, Madagascar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Amanda</dc:creator>
  <cp:lastModifiedBy>Amanda</cp:lastModifiedBy>
  <cp:revision>50</cp:revision>
  <dcterms:created xsi:type="dcterms:W3CDTF">2012-03-18T01:51:59Z</dcterms:created>
  <dcterms:modified xsi:type="dcterms:W3CDTF">2012-03-19T03:31:06Z</dcterms:modified>
</cp:coreProperties>
</file>